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6" r:id="rId4"/>
    <p:sldId id="271" r:id="rId5"/>
    <p:sldId id="274" r:id="rId6"/>
    <p:sldId id="270" r:id="rId7"/>
    <p:sldId id="273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26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59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69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697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6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07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78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035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73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8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110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013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870" y="1431363"/>
            <a:ext cx="9144000" cy="4821519"/>
          </a:xfrm>
        </p:spPr>
        <p:txBody>
          <a:bodyPr>
            <a:noAutofit/>
          </a:bodyPr>
          <a:lstStyle/>
          <a:p>
            <a:r>
              <a:rPr lang="en-US" sz="11800" dirty="0">
                <a:latin typeface="ITC Humana Script Com Medium" panose="02000603080000020004" pitchFamily="2" charset="0"/>
              </a:rPr>
              <a:t>Meaning of </a:t>
            </a:r>
            <a:br>
              <a:rPr lang="en-US" sz="11800" dirty="0">
                <a:latin typeface="ITC Humana Script Com Medium" panose="02000603080000020004" pitchFamily="2" charset="0"/>
              </a:rPr>
            </a:br>
            <a:r>
              <a:rPr lang="en-US" sz="11800" dirty="0">
                <a:latin typeface="ITC Humana Script Com Medium" panose="02000603080000020004" pitchFamily="2" charset="0"/>
              </a:rPr>
              <a:t>the Work </a:t>
            </a:r>
            <a:br>
              <a:rPr lang="en-US" sz="11800" dirty="0">
                <a:latin typeface="ITC Humana Script Com Medium" panose="02000603080000020004" pitchFamily="2" charset="0"/>
              </a:rPr>
            </a:br>
            <a:r>
              <a:rPr lang="en-US" sz="11800" dirty="0">
                <a:latin typeface="ITC Humana Script Com Medium" panose="02000603080000020004" pitchFamily="2" charset="0"/>
              </a:rPr>
              <a:t>as a Whole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916" y="990259"/>
            <a:ext cx="6030167" cy="48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60576" y="1880489"/>
            <a:ext cx="10134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TOM: </a:t>
            </a:r>
          </a:p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Yes, I have tricks in my pocket, I have things up my sleeve.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01952" y="365125"/>
            <a:ext cx="9451848" cy="1325563"/>
          </a:xfrm>
        </p:spPr>
        <p:txBody>
          <a:bodyPr/>
          <a:lstStyle/>
          <a:p>
            <a:r>
              <a:rPr lang="en-US" i="1" dirty="0">
                <a:latin typeface="Candara" panose="020E0502030303020204" pitchFamily="34" charset="0"/>
              </a:rPr>
              <a:t>The Glass Menagerie</a:t>
            </a:r>
          </a:p>
        </p:txBody>
      </p:sp>
    </p:spTree>
    <p:extLst>
      <p:ext uri="{BB962C8B-B14F-4D97-AF65-F5344CB8AC3E}">
        <p14:creationId xmlns:p14="http://schemas.microsoft.com/office/powerpoint/2010/main" val="345929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60576" y="1880489"/>
            <a:ext cx="10134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TOM: </a:t>
            </a:r>
          </a:p>
          <a:p>
            <a:pPr marL="0" lvl="0" indent="0">
              <a:buNone/>
            </a:pP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Candara" panose="020E0502030303020204" pitchFamily="34" charset="0"/>
              </a:rPr>
              <a:t>Yes, I have tricks in my pocket, I have things up my sleeve. </a:t>
            </a:r>
          </a:p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But I am the opposite of a stage magician. </a:t>
            </a:r>
          </a:p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He gives you illusion that has the appearance of truth. </a:t>
            </a:r>
          </a:p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I give you truth in the pleasant disguise of illusion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01952" y="365125"/>
            <a:ext cx="9451848" cy="1325563"/>
          </a:xfrm>
        </p:spPr>
        <p:txBody>
          <a:bodyPr/>
          <a:lstStyle/>
          <a:p>
            <a:r>
              <a:rPr lang="en-US" i="1" dirty="0">
                <a:latin typeface="Candara" panose="020E0502030303020204" pitchFamily="34" charset="0"/>
              </a:rPr>
              <a:t>The Glass Menagerie</a:t>
            </a:r>
          </a:p>
        </p:txBody>
      </p:sp>
    </p:spTree>
    <p:extLst>
      <p:ext uri="{BB962C8B-B14F-4D97-AF65-F5344CB8AC3E}">
        <p14:creationId xmlns:p14="http://schemas.microsoft.com/office/powerpoint/2010/main" val="278468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60576" y="1880489"/>
            <a:ext cx="10134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000" b="1" dirty="0">
              <a:latin typeface="Candara" panose="020E0502030303020204" pitchFamily="34" charset="0"/>
            </a:endParaRPr>
          </a:p>
          <a:p>
            <a:pPr marL="0" lvl="0" indent="0">
              <a:buNone/>
            </a:pPr>
            <a:endParaRPr lang="en-US" sz="3000" b="1" dirty="0">
              <a:latin typeface="Candara" panose="020E0502030303020204" pitchFamily="34" charset="0"/>
            </a:endParaRPr>
          </a:p>
          <a:p>
            <a:pPr marL="0" lvl="0" indent="0">
              <a:buNone/>
            </a:pPr>
            <a:endParaRPr lang="en-US" sz="3000" b="1" dirty="0">
              <a:latin typeface="Candara" panose="020E0502030303020204" pitchFamily="34" charset="0"/>
            </a:endParaRPr>
          </a:p>
          <a:p>
            <a:pPr marL="0" lvl="0" indent="0">
              <a:buNone/>
            </a:pPr>
            <a:endParaRPr lang="en-US" sz="3000" b="1" dirty="0">
              <a:latin typeface="Candara" panose="020E0502030303020204" pitchFamily="34" charset="0"/>
            </a:endParaRPr>
          </a:p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I give you truth in the pleasant disguise of illusion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01952" y="365125"/>
            <a:ext cx="9451848" cy="1325563"/>
          </a:xfrm>
        </p:spPr>
        <p:txBody>
          <a:bodyPr/>
          <a:lstStyle/>
          <a:p>
            <a:endParaRPr lang="en-US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40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9200" y="1825625"/>
            <a:ext cx="8692896" cy="6066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000" b="1" dirty="0">
                <a:latin typeface="Candara" panose="020E0502030303020204" pitchFamily="34" charset="0"/>
              </a:rPr>
              <a:t>I give you truth in the pleasant disguise of illusion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01952" y="365125"/>
            <a:ext cx="9451848" cy="1325563"/>
          </a:xfrm>
        </p:spPr>
        <p:txBody>
          <a:bodyPr/>
          <a:lstStyle/>
          <a:p>
            <a:r>
              <a:rPr lang="en-US" i="1" dirty="0">
                <a:latin typeface="Candara" panose="020E0502030303020204" pitchFamily="34" charset="0"/>
              </a:rPr>
              <a:t>truth in the pleasant disguise of illusion</a:t>
            </a:r>
          </a:p>
        </p:txBody>
      </p:sp>
      <p:sp>
        <p:nvSpPr>
          <p:cNvPr id="4" name="Content Placeholder 13"/>
          <p:cNvSpPr txBox="1">
            <a:spLocks/>
          </p:cNvSpPr>
          <p:nvPr/>
        </p:nvSpPr>
        <p:spPr>
          <a:xfrm>
            <a:off x="2852928" y="2800985"/>
            <a:ext cx="4901184" cy="1167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4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“meaning of the work as a whole”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558209" y="2372456"/>
            <a:ext cx="538303" cy="4784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852928" y="1690688"/>
            <a:ext cx="987552" cy="741616"/>
          </a:xfrm>
          <a:prstGeom prst="ellipse">
            <a:avLst/>
          </a:prstGeom>
          <a:noFill/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13"/>
          <p:cNvSpPr txBox="1">
            <a:spLocks/>
          </p:cNvSpPr>
          <p:nvPr/>
        </p:nvSpPr>
        <p:spPr>
          <a:xfrm>
            <a:off x="6620256" y="3684905"/>
            <a:ext cx="5280660" cy="2258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4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plot, the story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setting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characters &amp; the narrator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the symbols....</a:t>
            </a:r>
          </a:p>
        </p:txBody>
      </p:sp>
      <p:sp>
        <p:nvSpPr>
          <p:cNvPr id="9" name="Oval 8"/>
          <p:cNvSpPr/>
          <p:nvPr/>
        </p:nvSpPr>
        <p:spPr>
          <a:xfrm>
            <a:off x="6243066" y="1741552"/>
            <a:ext cx="3358134" cy="741616"/>
          </a:xfrm>
          <a:prstGeom prst="ellipse">
            <a:avLst/>
          </a:prstGeom>
          <a:noFill/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050696" y="2432304"/>
            <a:ext cx="197192" cy="11102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809744" y="1675068"/>
            <a:ext cx="1508760" cy="741616"/>
          </a:xfrm>
          <a:prstGeom prst="ellipse">
            <a:avLst/>
          </a:prstGeom>
          <a:noFill/>
          <a:ln w="76200">
            <a:solidFill>
              <a:srgbClr val="CC99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840480" y="2415209"/>
            <a:ext cx="1576346" cy="1871104"/>
          </a:xfrm>
          <a:prstGeom prst="straightConnector1">
            <a:avLst/>
          </a:prstGeom>
          <a:ln w="76200">
            <a:solidFill>
              <a:srgbClr val="CC99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Content Placeholder 13"/>
          <p:cNvSpPr txBox="1">
            <a:spLocks/>
          </p:cNvSpPr>
          <p:nvPr/>
        </p:nvSpPr>
        <p:spPr>
          <a:xfrm>
            <a:off x="1901952" y="4353972"/>
            <a:ext cx="3456432" cy="602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4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20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4">
                  <a:lumMod val="75000"/>
                </a:schemeClr>
              </a:buClr>
              <a:buSzPct val="70000"/>
              <a:buFont typeface="Wingdings 3" panose="05040102010807070707" pitchFamily="18" charset="2"/>
              <a:buChar char="u"/>
              <a:defRPr sz="1800" kern="120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en-US" sz="3000" b="1" dirty="0">
                <a:latin typeface="Candara" panose="020E0502030303020204" pitchFamily="34" charset="0"/>
              </a:rPr>
              <a:t>artistically pleasing</a:t>
            </a:r>
          </a:p>
        </p:txBody>
      </p:sp>
    </p:spTree>
    <p:extLst>
      <p:ext uri="{BB962C8B-B14F-4D97-AF65-F5344CB8AC3E}">
        <p14:creationId xmlns:p14="http://schemas.microsoft.com/office/powerpoint/2010/main" val="1729928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 animBg="1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870" y="1431363"/>
            <a:ext cx="9144000" cy="3826437"/>
          </a:xfrm>
        </p:spPr>
        <p:txBody>
          <a:bodyPr>
            <a:noAutofit/>
          </a:bodyPr>
          <a:lstStyle/>
          <a:p>
            <a:r>
              <a:rPr lang="en-US" sz="7200" dirty="0">
                <a:latin typeface="ITC Humana Script Com Medium" panose="02000603080000020004" pitchFamily="2" charset="0"/>
              </a:rPr>
              <a:t>Meaning of </a:t>
            </a:r>
            <a:br>
              <a:rPr lang="en-US" sz="7200" dirty="0">
                <a:latin typeface="ITC Humana Script Com Medium" panose="02000603080000020004" pitchFamily="2" charset="0"/>
              </a:rPr>
            </a:br>
            <a:r>
              <a:rPr lang="en-US" sz="7200" dirty="0">
                <a:latin typeface="ITC Humana Script Com Medium" panose="02000603080000020004" pitchFamily="2" charset="0"/>
              </a:rPr>
              <a:t>the Work </a:t>
            </a:r>
            <a:br>
              <a:rPr lang="en-US" sz="7200" dirty="0">
                <a:latin typeface="ITC Humana Script Com Medium" panose="02000603080000020004" pitchFamily="2" charset="0"/>
              </a:rPr>
            </a:br>
            <a:r>
              <a:rPr lang="en-US" sz="7200" dirty="0">
                <a:latin typeface="ITC Humana Script Com Medium" panose="02000603080000020004" pitchFamily="2" charset="0"/>
              </a:rPr>
              <a:t>as a Whole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8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5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133</Words>
  <Application>Microsoft Office PowerPoint</Application>
  <PresentationFormat>Widescreen</PresentationFormat>
  <Paragraphs>26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Candara</vt:lpstr>
      <vt:lpstr>Century Gothic</vt:lpstr>
      <vt:lpstr>ITC Humana Script Com Medium</vt:lpstr>
      <vt:lpstr>Wingdings 3</vt:lpstr>
      <vt:lpstr>Whirligig design template</vt:lpstr>
      <vt:lpstr>Meaning of  the Work  as a Whole</vt:lpstr>
      <vt:lpstr>The Glass Menagerie</vt:lpstr>
      <vt:lpstr>The Glass Menagerie</vt:lpstr>
      <vt:lpstr>PowerPoint Presentation</vt:lpstr>
      <vt:lpstr>truth in the pleasant disguise of illusion</vt:lpstr>
      <vt:lpstr>Meaning of  the Work  as a Whole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2016-07-26T15:32:27Z</dcterms:created>
  <dcterms:modified xsi:type="dcterms:W3CDTF">2016-07-27T03:21:27Z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